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6" r:id="rId4"/>
    <p:sldId id="259" r:id="rId5"/>
    <p:sldId id="268" r:id="rId6"/>
    <p:sldId id="258" r:id="rId7"/>
    <p:sldId id="260" r:id="rId8"/>
    <p:sldId id="261" r:id="rId9"/>
    <p:sldId id="269" r:id="rId10"/>
    <p:sldId id="262" r:id="rId11"/>
    <p:sldId id="263" r:id="rId12"/>
    <p:sldId id="264" r:id="rId13"/>
    <p:sldId id="271" r:id="rId14"/>
    <p:sldId id="272" r:id="rId15"/>
    <p:sldId id="265" r:id="rId16"/>
    <p:sldId id="273" r:id="rId17"/>
    <p:sldId id="274" r:id="rId18"/>
    <p:sldId id="275" r:id="rId19"/>
    <p:sldId id="276" r:id="rId20"/>
    <p:sldId id="277" r:id="rId21"/>
    <p:sldId id="279" r:id="rId22"/>
    <p:sldId id="267" r:id="rId23"/>
    <p:sldId id="27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701"/>
  </p:normalViewPr>
  <p:slideViewPr>
    <p:cSldViewPr snapToGrid="0" snapToObjects="1">
      <p:cViewPr varScale="1">
        <p:scale>
          <a:sx n="95" d="100"/>
          <a:sy n="95" d="100"/>
        </p:scale>
        <p:origin x="1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A2098-6A2D-A942-B9DC-2BAF858B291E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CE00-4CDA-2C44-899B-8F6D66508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CE00-4CDA-2C44-899B-8F6D665087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what</a:t>
            </a:r>
            <a:r>
              <a:rPr lang="en-US" baseline="0" dirty="0"/>
              <a:t> about the myelin sheath is important in LXRA (Lipid)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CE00-4CDA-2C44-899B-8F6D665087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/wiki/Myelin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CE00-4CDA-2C44-899B-8F6D665087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Knocking out different amino acids in the ligand and showing which affects myelination can help determine which ones are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CE00-4CDA-2C44-899B-8F6D665087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Knocking out different amino acids in the ligand and showing which affects myelination can help determine which ones are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CE00-4CDA-2C44-899B-8F6D665087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Knocking out different amino acids in the ligand and showing which affects myelination can help determine which ones are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CE00-4CDA-2C44-899B-8F6D665087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8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3A22-6ABC-4F43-AF9C-C9D141BC07BF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CB89-91CD-5245-BD72-4915E4AB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neontology.org/page/go-citation-policy" TargetMode="External"/><Relationship Id="rId13" Type="http://schemas.openxmlformats.org/officeDocument/2006/relationships/hyperlink" Target="https://chemistry.stackexchange.com/questions/74711/how-exactly-are-ions-in-a-mass-spectrometer-accelerated" TargetMode="External"/><Relationship Id="rId3" Type="http://schemas.openxmlformats.org/officeDocument/2006/relationships/hyperlink" Target="https://www.researchgate.net/figure/Analysis-of-Schwann-cell-myelination-in-TCF3-zebrafish-embryos-and-after-LRP6-knockdown_fig6_50351282" TargetMode="External"/><Relationship Id="rId7" Type="http://schemas.openxmlformats.org/officeDocument/2006/relationships/hyperlink" Target="http://www.norwestpest.com/pest-library/house-mouse" TargetMode="External"/><Relationship Id="rId12" Type="http://schemas.openxmlformats.org/officeDocument/2006/relationships/hyperlink" Target="http://www.hanbio.net/en/services/item/528" TargetMode="External"/><Relationship Id="rId2" Type="http://schemas.openxmlformats.org/officeDocument/2006/relationships/hyperlink" Target="https://karandikar.lab.uiowa.edu/eae-modeling-cd8-function" TargetMode="External"/><Relationship Id="rId16" Type="http://schemas.openxmlformats.org/officeDocument/2006/relationships/hyperlink" Target="https://betterhealthwhileaging.net/vitamin-d-healthy-aging-dose-faq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na-seqblog.com/quality-assessment-and-control-of-tissue-specific-rna-seq-libraries/" TargetMode="External"/><Relationship Id="rId11" Type="http://schemas.openxmlformats.org/officeDocument/2006/relationships/hyperlink" Target="https://medicalxpress.com/news/2014-01-histological-sectioning-digital-3d-reconstruction.html" TargetMode="External"/><Relationship Id="rId5" Type="http://schemas.openxmlformats.org/officeDocument/2006/relationships/hyperlink" Target="http://www.jneurosci.org/content/28/44/11292/tab-figures-data" TargetMode="External"/><Relationship Id="rId15" Type="http://schemas.openxmlformats.org/officeDocument/2006/relationships/hyperlink" Target="https://www.illumina.com/areas-of-interest/genomics-in-drug-development/ngs-for-drug-development/rna-biomarker-discovery-profiling.html" TargetMode="External"/><Relationship Id="rId10" Type="http://schemas.openxmlformats.org/officeDocument/2006/relationships/hyperlink" Target="https://www.researchgate.net/figure/EM-shows-more-myelinated-axons-in-rhGas6-treated-mice-Relative-to-PBS-A-the-number-of_fig5_49726215" TargetMode="External"/><Relationship Id="rId4" Type="http://schemas.openxmlformats.org/officeDocument/2006/relationships/hyperlink" Target="http://biotech-spain.com/en/articles/crispr-cas9-uses-for-zebrafish-targeted-mutagenesis-and-genome-editing/" TargetMode="External"/><Relationship Id="rId9" Type="http://schemas.openxmlformats.org/officeDocument/2006/relationships/hyperlink" Target="https://www.elsevier.com/research-intelligence/campaigns/crispr" TargetMode="External"/><Relationship Id="rId14" Type="http://schemas.openxmlformats.org/officeDocument/2006/relationships/hyperlink" Target="https://www.quickanddirtytips.com/relationships/professional/how-to-deal-with-people-who-ask-lots-of-question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662" y="63616"/>
            <a:ext cx="8938517" cy="1828801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0CDFA-BFF6-914D-BD0B-D5DB465DB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919" y="0"/>
            <a:ext cx="10112188" cy="70785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1919" y="-15712"/>
            <a:ext cx="9626885" cy="973184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3BFDE-BBB2-0744-AE32-3B9B62B17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269" y="5778097"/>
            <a:ext cx="6858000" cy="3038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Richards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575" y="6199033"/>
            <a:ext cx="1813388" cy="610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AD8DF-4D58-C843-A65B-C6A912D7A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4610" y="-385239"/>
            <a:ext cx="10195063" cy="127909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Sclerosis and liver X receptor alpha</a:t>
            </a:r>
          </a:p>
        </p:txBody>
      </p:sp>
    </p:spTree>
    <p:extLst>
      <p:ext uri="{BB962C8B-B14F-4D97-AF65-F5344CB8AC3E}">
        <p14:creationId xmlns:p14="http://schemas.microsoft.com/office/powerpoint/2010/main" val="402119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7921-7EFF-5944-A1C2-87C4D454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proteins does LXRA interact with?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2E299-ED93-6846-8592-84796C60A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765" y="1565372"/>
            <a:ext cx="2595283" cy="3580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6D7F88-D87F-814A-8595-237AC714B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23" y="1941890"/>
            <a:ext cx="4108617" cy="2804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54F9A-CD12-384E-B7AF-F086E8F53B60}"/>
              </a:ext>
            </a:extLst>
          </p:cNvPr>
          <p:cNvSpPr txBox="1"/>
          <p:nvPr/>
        </p:nvSpPr>
        <p:spPr>
          <a:xfrm>
            <a:off x="1141142" y="6131860"/>
            <a:ext cx="7192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Interacts with RXR to mediate retinoid response</a:t>
            </a:r>
          </a:p>
        </p:txBody>
      </p:sp>
    </p:spTree>
    <p:extLst>
      <p:ext uri="{BB962C8B-B14F-4D97-AF65-F5344CB8AC3E}">
        <p14:creationId xmlns:p14="http://schemas.microsoft.com/office/powerpoint/2010/main" val="211668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4010-4962-1941-ACDB-C8A01285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4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the overall goal?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F9682-BD33-F940-8714-FC1893274310}"/>
              </a:ext>
            </a:extLst>
          </p:cNvPr>
          <p:cNvSpPr txBox="1"/>
          <p:nvPr/>
        </p:nvSpPr>
        <p:spPr>
          <a:xfrm>
            <a:off x="1280105" y="6354664"/>
            <a:ext cx="658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understand the role LXRA has in myelination of nerves.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39409-3C73-FA4D-85F9-77219B8F93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672" y="2928914"/>
            <a:ext cx="3143252" cy="3143252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2029A62-697E-1143-AF3F-49F4D5097C92}"/>
              </a:ext>
            </a:extLst>
          </p:cNvPr>
          <p:cNvSpPr/>
          <p:nvPr/>
        </p:nvSpPr>
        <p:spPr>
          <a:xfrm>
            <a:off x="894229" y="1429918"/>
            <a:ext cx="7355542" cy="443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LXRA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9DAEB584-D4FC-984B-A6BB-107FD1D22F2F}"/>
              </a:ext>
            </a:extLst>
          </p:cNvPr>
          <p:cNvSpPr/>
          <p:nvPr/>
        </p:nvSpPr>
        <p:spPr>
          <a:xfrm rot="5400000">
            <a:off x="2796990" y="1429919"/>
            <a:ext cx="524435" cy="443753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gular Pentagon 25">
            <a:extLst>
              <a:ext uri="{FF2B5EF4-FFF2-40B4-BE49-F238E27FC236}">
                <a16:creationId xmlns:a16="http://schemas.microsoft.com/office/drawing/2014/main" id="{D161334F-9C1A-1F46-869F-AE334B2D993B}"/>
              </a:ext>
            </a:extLst>
          </p:cNvPr>
          <p:cNvSpPr/>
          <p:nvPr/>
        </p:nvSpPr>
        <p:spPr>
          <a:xfrm rot="10800000">
            <a:off x="6155393" y="1389578"/>
            <a:ext cx="1183341" cy="632013"/>
          </a:xfrm>
          <a:prstGeom prst="pen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84AAF9-B5C5-2E4C-A9A0-7AD091421BE8}"/>
              </a:ext>
            </a:extLst>
          </p:cNvPr>
          <p:cNvSpPr txBox="1"/>
          <p:nvPr/>
        </p:nvSpPr>
        <p:spPr>
          <a:xfrm>
            <a:off x="4276165" y="1881001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104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41A0-507B-3149-9393-D4F0F887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Aim 1: Identify important conserved amino acids for myelination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B4EF1-711B-3A4B-871C-8791524A4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68" y="1863538"/>
            <a:ext cx="2214282" cy="1383926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EB5E189-1241-2C49-9CA3-0F48902DE393}"/>
              </a:ext>
            </a:extLst>
          </p:cNvPr>
          <p:cNvSpPr/>
          <p:nvPr/>
        </p:nvSpPr>
        <p:spPr>
          <a:xfrm>
            <a:off x="3906371" y="2367523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ED62C-7F6D-5A4C-AAE7-CD371877D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51"/>
          <a:stretch/>
        </p:blipFill>
        <p:spPr>
          <a:xfrm>
            <a:off x="4652683" y="2021542"/>
            <a:ext cx="2993957" cy="1067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511A7-6E33-7A4E-81FB-75FDCB061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51"/>
          <a:stretch/>
        </p:blipFill>
        <p:spPr>
          <a:xfrm>
            <a:off x="717431" y="3785441"/>
            <a:ext cx="2993957" cy="106792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BD050B23-AA71-8347-88F2-60253EBFF252}"/>
              </a:ext>
            </a:extLst>
          </p:cNvPr>
          <p:cNvSpPr/>
          <p:nvPr/>
        </p:nvSpPr>
        <p:spPr>
          <a:xfrm>
            <a:off x="3924300" y="4131422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07FB7B-2BEF-D64E-AEC8-35EE947C2D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214" y="3523004"/>
            <a:ext cx="2312894" cy="1306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5D75E-486B-A34F-8B69-FCE9C30080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62" y="5242141"/>
            <a:ext cx="2312894" cy="1306357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16185609-F5AF-8B44-8984-218E95D3B250}"/>
              </a:ext>
            </a:extLst>
          </p:cNvPr>
          <p:cNvSpPr/>
          <p:nvPr/>
        </p:nvSpPr>
        <p:spPr>
          <a:xfrm>
            <a:off x="3906371" y="5707342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5D9544-DFB0-0A4A-8000-3BDE1A2A5C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556" y="5016869"/>
            <a:ext cx="2193068" cy="16779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986EBF-1F76-6246-8C60-451F3D0D5784}"/>
              </a:ext>
            </a:extLst>
          </p:cNvPr>
          <p:cNvSpPr/>
          <p:nvPr/>
        </p:nvSpPr>
        <p:spPr>
          <a:xfrm>
            <a:off x="403412" y="3415553"/>
            <a:ext cx="7879976" cy="344244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41A0-507B-3149-9393-D4F0F887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Aim 1: Identify important conserved amino acids for myelination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B4EF1-711B-3A4B-871C-8791524A4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68" y="1863538"/>
            <a:ext cx="2214282" cy="1383926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EB5E189-1241-2C49-9CA3-0F48902DE393}"/>
              </a:ext>
            </a:extLst>
          </p:cNvPr>
          <p:cNvSpPr/>
          <p:nvPr/>
        </p:nvSpPr>
        <p:spPr>
          <a:xfrm>
            <a:off x="3906371" y="2367523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ED62C-7F6D-5A4C-AAE7-CD371877D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51"/>
          <a:stretch/>
        </p:blipFill>
        <p:spPr>
          <a:xfrm>
            <a:off x="4652683" y="2021542"/>
            <a:ext cx="2993957" cy="1067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511A7-6E33-7A4E-81FB-75FDCB061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51"/>
          <a:stretch/>
        </p:blipFill>
        <p:spPr>
          <a:xfrm>
            <a:off x="717431" y="3785441"/>
            <a:ext cx="2993957" cy="106792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BD050B23-AA71-8347-88F2-60253EBFF252}"/>
              </a:ext>
            </a:extLst>
          </p:cNvPr>
          <p:cNvSpPr/>
          <p:nvPr/>
        </p:nvSpPr>
        <p:spPr>
          <a:xfrm>
            <a:off x="3924300" y="4131422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07FB7B-2BEF-D64E-AEC8-35EE947C2D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214" y="3523004"/>
            <a:ext cx="2312894" cy="1306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5D75E-486B-A34F-8B69-FCE9C30080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62" y="5242141"/>
            <a:ext cx="2312894" cy="1306357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16185609-F5AF-8B44-8984-218E95D3B250}"/>
              </a:ext>
            </a:extLst>
          </p:cNvPr>
          <p:cNvSpPr/>
          <p:nvPr/>
        </p:nvSpPr>
        <p:spPr>
          <a:xfrm>
            <a:off x="3906371" y="5707342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5D9544-DFB0-0A4A-8000-3BDE1A2A5C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556" y="5016869"/>
            <a:ext cx="2193068" cy="16779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986EBF-1F76-6246-8C60-451F3D0D5784}"/>
              </a:ext>
            </a:extLst>
          </p:cNvPr>
          <p:cNvSpPr/>
          <p:nvPr/>
        </p:nvSpPr>
        <p:spPr>
          <a:xfrm>
            <a:off x="403412" y="5016869"/>
            <a:ext cx="7879976" cy="184113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A0EE8F-EB46-D043-846F-48666D5AFC0C}"/>
              </a:ext>
            </a:extLst>
          </p:cNvPr>
          <p:cNvSpPr/>
          <p:nvPr/>
        </p:nvSpPr>
        <p:spPr>
          <a:xfrm>
            <a:off x="558053" y="1550835"/>
            <a:ext cx="7879976" cy="184113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41A0-507B-3149-9393-D4F0F887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Aim 1: Identify important conserved amino acids for myelination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B4EF1-711B-3A4B-871C-8791524A4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68" y="1325658"/>
            <a:ext cx="2214282" cy="1383926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EB5E189-1241-2C49-9CA3-0F48902DE393}"/>
              </a:ext>
            </a:extLst>
          </p:cNvPr>
          <p:cNvSpPr/>
          <p:nvPr/>
        </p:nvSpPr>
        <p:spPr>
          <a:xfrm>
            <a:off x="3906371" y="1829643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ED62C-7F6D-5A4C-AAE7-CD371877D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51"/>
          <a:stretch/>
        </p:blipFill>
        <p:spPr>
          <a:xfrm>
            <a:off x="4652683" y="1483662"/>
            <a:ext cx="2993957" cy="1067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511A7-6E33-7A4E-81FB-75FDCB061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51"/>
          <a:stretch/>
        </p:blipFill>
        <p:spPr>
          <a:xfrm>
            <a:off x="717431" y="3247561"/>
            <a:ext cx="2993957" cy="106792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BD050B23-AA71-8347-88F2-60253EBFF252}"/>
              </a:ext>
            </a:extLst>
          </p:cNvPr>
          <p:cNvSpPr/>
          <p:nvPr/>
        </p:nvSpPr>
        <p:spPr>
          <a:xfrm>
            <a:off x="3924300" y="3593542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07FB7B-2BEF-D64E-AEC8-35EE947C2D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214" y="2985124"/>
            <a:ext cx="2312894" cy="1306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5D75E-486B-A34F-8B69-FCE9C30080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62" y="4677367"/>
            <a:ext cx="2312894" cy="1306357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16185609-F5AF-8B44-8984-218E95D3B250}"/>
              </a:ext>
            </a:extLst>
          </p:cNvPr>
          <p:cNvSpPr/>
          <p:nvPr/>
        </p:nvSpPr>
        <p:spPr>
          <a:xfrm>
            <a:off x="3906371" y="5142568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5D9544-DFB0-0A4A-8000-3BDE1A2A5C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556" y="4452095"/>
            <a:ext cx="2193068" cy="16779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986EBF-1F76-6246-8C60-451F3D0D5784}"/>
              </a:ext>
            </a:extLst>
          </p:cNvPr>
          <p:cNvSpPr/>
          <p:nvPr/>
        </p:nvSpPr>
        <p:spPr>
          <a:xfrm>
            <a:off x="443753" y="2525024"/>
            <a:ext cx="7879976" cy="184113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A0EE8F-EB46-D043-846F-48666D5AFC0C}"/>
              </a:ext>
            </a:extLst>
          </p:cNvPr>
          <p:cNvSpPr/>
          <p:nvPr/>
        </p:nvSpPr>
        <p:spPr>
          <a:xfrm>
            <a:off x="558053" y="1183837"/>
            <a:ext cx="7879976" cy="167024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CBBDE-B545-A942-B957-D3E5AB86B9B7}"/>
              </a:ext>
            </a:extLst>
          </p:cNvPr>
          <p:cNvSpPr txBox="1"/>
          <p:nvPr/>
        </p:nvSpPr>
        <p:spPr>
          <a:xfrm>
            <a:off x="190611" y="6454904"/>
            <a:ext cx="8614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Hypothesis:  Mutation of amino acids in the ligand binding domain show a reduction of myelination</a:t>
            </a:r>
          </a:p>
        </p:txBody>
      </p:sp>
    </p:spTree>
    <p:extLst>
      <p:ext uri="{BB962C8B-B14F-4D97-AF65-F5344CB8AC3E}">
        <p14:creationId xmlns:p14="http://schemas.microsoft.com/office/powerpoint/2010/main" val="39529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45FC4A-3042-FE4F-A7FA-C6C518D2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2: Characterize differentially expressed genes in the CNS in LXRA deficient mice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23B81-228C-7C47-99D5-8B9642C64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61" y="1217987"/>
            <a:ext cx="2581837" cy="1969657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65C57BEC-B053-A948-8F16-026DBF4AD05A}"/>
              </a:ext>
            </a:extLst>
          </p:cNvPr>
          <p:cNvSpPr/>
          <p:nvPr/>
        </p:nvSpPr>
        <p:spPr>
          <a:xfrm>
            <a:off x="3842306" y="2682045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3EAB56C-285A-B848-B9D2-AB569E23DF33}"/>
              </a:ext>
            </a:extLst>
          </p:cNvPr>
          <p:cNvSpPr/>
          <p:nvPr/>
        </p:nvSpPr>
        <p:spPr>
          <a:xfrm>
            <a:off x="3842306" y="1323151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0E2D2-DC1A-A04E-925C-8D57B237A0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51" y="1359691"/>
            <a:ext cx="3279215" cy="302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574519-82DA-0845-851D-E24CC4A3F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51" y="2755126"/>
            <a:ext cx="3279215" cy="302876"/>
          </a:xfrm>
          <a:prstGeom prst="rect">
            <a:avLst/>
          </a:prstGeom>
        </p:spPr>
      </p:pic>
      <p:sp>
        <p:nvSpPr>
          <p:cNvPr id="16" name="Multiply 15">
            <a:extLst>
              <a:ext uri="{FF2B5EF4-FFF2-40B4-BE49-F238E27FC236}">
                <a16:creationId xmlns:a16="http://schemas.microsoft.com/office/drawing/2014/main" id="{B9B42C99-4D77-ED48-9DA4-CF518A2E4F0C}"/>
              </a:ext>
            </a:extLst>
          </p:cNvPr>
          <p:cNvSpPr/>
          <p:nvPr/>
        </p:nvSpPr>
        <p:spPr>
          <a:xfrm>
            <a:off x="6117476" y="2402327"/>
            <a:ext cx="1021976" cy="9681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4AADDD-A8DF-8249-82F7-3FF02EBD44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476" y="1619924"/>
            <a:ext cx="1209168" cy="782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1501B9-3C0D-D942-8E87-71C1E2B3EC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1" y="3772507"/>
            <a:ext cx="3421903" cy="879195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280CE005-A3D6-764F-8E89-F32F578F2F37}"/>
              </a:ext>
            </a:extLst>
          </p:cNvPr>
          <p:cNvSpPr/>
          <p:nvPr/>
        </p:nvSpPr>
        <p:spPr>
          <a:xfrm>
            <a:off x="3842306" y="4024125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F27DC7-B2D2-314C-B580-8FBE58301F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035" y="3544204"/>
            <a:ext cx="2835086" cy="14232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22CE69-7757-984D-A633-624FC5C19D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81" y="5134652"/>
            <a:ext cx="4424410" cy="14209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8EC247-F44A-534D-B03C-05B0818E96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77" y="4918778"/>
            <a:ext cx="2654918" cy="1769945"/>
          </a:xfrm>
          <a:prstGeom prst="rect">
            <a:avLst/>
          </a:prstGeom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5C4D722A-E4C9-D448-A454-DC97B1C3BCDC}"/>
              </a:ext>
            </a:extLst>
          </p:cNvPr>
          <p:cNvSpPr/>
          <p:nvPr/>
        </p:nvSpPr>
        <p:spPr>
          <a:xfrm>
            <a:off x="3867894" y="5615773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A431EF-481E-8F4C-A575-D1C7317BCB9B}"/>
              </a:ext>
            </a:extLst>
          </p:cNvPr>
          <p:cNvSpPr/>
          <p:nvPr/>
        </p:nvSpPr>
        <p:spPr>
          <a:xfrm>
            <a:off x="0" y="3415553"/>
            <a:ext cx="9144000" cy="344244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45FC4A-3042-FE4F-A7FA-C6C518D2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2: Characterize differentially expressed genes in the CNS in LXRA deficient mice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23B81-228C-7C47-99D5-8B9642C64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61" y="1217987"/>
            <a:ext cx="2581837" cy="1969657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65C57BEC-B053-A948-8F16-026DBF4AD05A}"/>
              </a:ext>
            </a:extLst>
          </p:cNvPr>
          <p:cNvSpPr/>
          <p:nvPr/>
        </p:nvSpPr>
        <p:spPr>
          <a:xfrm>
            <a:off x="3842306" y="2682045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3EAB56C-285A-B848-B9D2-AB569E23DF33}"/>
              </a:ext>
            </a:extLst>
          </p:cNvPr>
          <p:cNvSpPr/>
          <p:nvPr/>
        </p:nvSpPr>
        <p:spPr>
          <a:xfrm>
            <a:off x="3842306" y="1323151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0E2D2-DC1A-A04E-925C-8D57B237A0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51" y="1359691"/>
            <a:ext cx="3279215" cy="302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574519-82DA-0845-851D-E24CC4A3F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51" y="2755126"/>
            <a:ext cx="3279215" cy="302876"/>
          </a:xfrm>
          <a:prstGeom prst="rect">
            <a:avLst/>
          </a:prstGeom>
        </p:spPr>
      </p:pic>
      <p:sp>
        <p:nvSpPr>
          <p:cNvPr id="16" name="Multiply 15">
            <a:extLst>
              <a:ext uri="{FF2B5EF4-FFF2-40B4-BE49-F238E27FC236}">
                <a16:creationId xmlns:a16="http://schemas.microsoft.com/office/drawing/2014/main" id="{B9B42C99-4D77-ED48-9DA4-CF518A2E4F0C}"/>
              </a:ext>
            </a:extLst>
          </p:cNvPr>
          <p:cNvSpPr/>
          <p:nvPr/>
        </p:nvSpPr>
        <p:spPr>
          <a:xfrm>
            <a:off x="6117476" y="2402327"/>
            <a:ext cx="1021976" cy="9681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4AADDD-A8DF-8249-82F7-3FF02EBD44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476" y="1619924"/>
            <a:ext cx="1209168" cy="782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1501B9-3C0D-D942-8E87-71C1E2B3EC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1" y="3772507"/>
            <a:ext cx="3421903" cy="879195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280CE005-A3D6-764F-8E89-F32F578F2F37}"/>
              </a:ext>
            </a:extLst>
          </p:cNvPr>
          <p:cNvSpPr/>
          <p:nvPr/>
        </p:nvSpPr>
        <p:spPr>
          <a:xfrm>
            <a:off x="3842306" y="4024125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F27DC7-B2D2-314C-B580-8FBE58301F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035" y="3544204"/>
            <a:ext cx="2835086" cy="14232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22CE69-7757-984D-A633-624FC5C19D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81" y="5134652"/>
            <a:ext cx="4424410" cy="14209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8EC247-F44A-534D-B03C-05B0818E96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77" y="4918778"/>
            <a:ext cx="2654918" cy="1769945"/>
          </a:xfrm>
          <a:prstGeom prst="rect">
            <a:avLst/>
          </a:prstGeom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5C4D722A-E4C9-D448-A454-DC97B1C3BCDC}"/>
              </a:ext>
            </a:extLst>
          </p:cNvPr>
          <p:cNvSpPr/>
          <p:nvPr/>
        </p:nvSpPr>
        <p:spPr>
          <a:xfrm>
            <a:off x="3867894" y="5615773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A431EF-481E-8F4C-A575-D1C7317BCB9B}"/>
              </a:ext>
            </a:extLst>
          </p:cNvPr>
          <p:cNvSpPr/>
          <p:nvPr/>
        </p:nvSpPr>
        <p:spPr>
          <a:xfrm>
            <a:off x="0" y="4918778"/>
            <a:ext cx="9144000" cy="193922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D41FE8-E024-B143-92C4-B28FFCDD877E}"/>
              </a:ext>
            </a:extLst>
          </p:cNvPr>
          <p:cNvSpPr/>
          <p:nvPr/>
        </p:nvSpPr>
        <p:spPr>
          <a:xfrm>
            <a:off x="35481" y="1040101"/>
            <a:ext cx="9144000" cy="220168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45FC4A-3042-FE4F-A7FA-C6C518D2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2: Characterize differentially expressed genes in the CNS in LXRA deficient mice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23B81-228C-7C47-99D5-8B9642C64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6" y="1029729"/>
            <a:ext cx="2581837" cy="1969657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65C57BEC-B053-A948-8F16-026DBF4AD05A}"/>
              </a:ext>
            </a:extLst>
          </p:cNvPr>
          <p:cNvSpPr/>
          <p:nvPr/>
        </p:nvSpPr>
        <p:spPr>
          <a:xfrm>
            <a:off x="3909541" y="2493787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3EAB56C-285A-B848-B9D2-AB569E23DF33}"/>
              </a:ext>
            </a:extLst>
          </p:cNvPr>
          <p:cNvSpPr/>
          <p:nvPr/>
        </p:nvSpPr>
        <p:spPr>
          <a:xfrm>
            <a:off x="3909541" y="1134893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0E2D2-DC1A-A04E-925C-8D57B237A0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786" y="1171433"/>
            <a:ext cx="3279215" cy="302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574519-82DA-0845-851D-E24CC4A3F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786" y="2566868"/>
            <a:ext cx="3279215" cy="302876"/>
          </a:xfrm>
          <a:prstGeom prst="rect">
            <a:avLst/>
          </a:prstGeom>
        </p:spPr>
      </p:pic>
      <p:sp>
        <p:nvSpPr>
          <p:cNvPr id="16" name="Multiply 15">
            <a:extLst>
              <a:ext uri="{FF2B5EF4-FFF2-40B4-BE49-F238E27FC236}">
                <a16:creationId xmlns:a16="http://schemas.microsoft.com/office/drawing/2014/main" id="{B9B42C99-4D77-ED48-9DA4-CF518A2E4F0C}"/>
              </a:ext>
            </a:extLst>
          </p:cNvPr>
          <p:cNvSpPr/>
          <p:nvPr/>
        </p:nvSpPr>
        <p:spPr>
          <a:xfrm>
            <a:off x="6184711" y="2214069"/>
            <a:ext cx="1021976" cy="9681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4AADDD-A8DF-8249-82F7-3FF02EBD44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711" y="1431666"/>
            <a:ext cx="1209168" cy="782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1501B9-3C0D-D942-8E87-71C1E2B3EC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46" y="3584249"/>
            <a:ext cx="3421903" cy="879195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280CE005-A3D6-764F-8E89-F32F578F2F37}"/>
              </a:ext>
            </a:extLst>
          </p:cNvPr>
          <p:cNvSpPr/>
          <p:nvPr/>
        </p:nvSpPr>
        <p:spPr>
          <a:xfrm>
            <a:off x="3909541" y="3835867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F27DC7-B2D2-314C-B580-8FBE58301F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270" y="3355946"/>
            <a:ext cx="2835086" cy="14232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22CE69-7757-984D-A633-624FC5C19D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81" y="4906053"/>
            <a:ext cx="4424410" cy="14209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8EC247-F44A-534D-B03C-05B0818E96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8" y="4779159"/>
            <a:ext cx="2654918" cy="1769945"/>
          </a:xfrm>
          <a:prstGeom prst="rect">
            <a:avLst/>
          </a:prstGeom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5C4D722A-E4C9-D448-A454-DC97B1C3BCDC}"/>
              </a:ext>
            </a:extLst>
          </p:cNvPr>
          <p:cNvSpPr/>
          <p:nvPr/>
        </p:nvSpPr>
        <p:spPr>
          <a:xfrm>
            <a:off x="3867894" y="5387174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A431EF-481E-8F4C-A575-D1C7317BCB9B}"/>
              </a:ext>
            </a:extLst>
          </p:cNvPr>
          <p:cNvSpPr/>
          <p:nvPr/>
        </p:nvSpPr>
        <p:spPr>
          <a:xfrm>
            <a:off x="45377" y="3117996"/>
            <a:ext cx="9144000" cy="163369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D41FE8-E024-B143-92C4-B28FFCDD877E}"/>
              </a:ext>
            </a:extLst>
          </p:cNvPr>
          <p:cNvSpPr/>
          <p:nvPr/>
        </p:nvSpPr>
        <p:spPr>
          <a:xfrm>
            <a:off x="102716" y="1029729"/>
            <a:ext cx="9144000" cy="202379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388A3-1514-8440-A5F5-D357641DDD2D}"/>
              </a:ext>
            </a:extLst>
          </p:cNvPr>
          <p:cNvSpPr txBox="1"/>
          <p:nvPr/>
        </p:nvSpPr>
        <p:spPr>
          <a:xfrm>
            <a:off x="536772" y="6491332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Hypothesis:  Genes involved in lipid homeostasis will be downregulated </a:t>
            </a:r>
          </a:p>
        </p:txBody>
      </p:sp>
    </p:spTree>
    <p:extLst>
      <p:ext uri="{BB962C8B-B14F-4D97-AF65-F5344CB8AC3E}">
        <p14:creationId xmlns:p14="http://schemas.microsoft.com/office/powerpoint/2010/main" val="187702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40C7AC-1B12-BF40-B97C-F9405AE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3: Determine protein interactions that differ between WT and LXRA mutant mice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8812B-EB75-1141-A7B1-8B600AADD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27" y="1348814"/>
            <a:ext cx="1688026" cy="1649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C25E9-4200-E54E-83C5-132B223D8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188" y="1182593"/>
            <a:ext cx="2438400" cy="1816100"/>
          </a:xfrm>
          <a:prstGeom prst="rect">
            <a:avLst/>
          </a:prstGeom>
        </p:spPr>
      </p:pic>
      <p:sp>
        <p:nvSpPr>
          <p:cNvPr id="9" name="Plus 8">
            <a:extLst>
              <a:ext uri="{FF2B5EF4-FFF2-40B4-BE49-F238E27FC236}">
                <a16:creationId xmlns:a16="http://schemas.microsoft.com/office/drawing/2014/main" id="{0DA68810-DA1D-7F40-9D75-3D2BC3D9E9C6}"/>
              </a:ext>
            </a:extLst>
          </p:cNvPr>
          <p:cNvSpPr/>
          <p:nvPr/>
        </p:nvSpPr>
        <p:spPr>
          <a:xfrm>
            <a:off x="2191871" y="1828800"/>
            <a:ext cx="300317" cy="40341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1A3984C-25D0-3045-A236-9353D1DC3D6A}"/>
              </a:ext>
            </a:extLst>
          </p:cNvPr>
          <p:cNvSpPr/>
          <p:nvPr/>
        </p:nvSpPr>
        <p:spPr>
          <a:xfrm>
            <a:off x="5083688" y="1856255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03EA75-FFC8-154C-A960-587CA89BFD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292" y="1283128"/>
            <a:ext cx="2739418" cy="1615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7C9710-AEF2-6C43-8330-F8F547EF11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44" y="3119569"/>
            <a:ext cx="2079817" cy="1419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CCB6AB-5B4F-DD4C-8C3B-81EF25543A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82" y="3189260"/>
            <a:ext cx="2835086" cy="1423213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1D17391B-DFDE-684D-8856-4C14E22A6423}"/>
              </a:ext>
            </a:extLst>
          </p:cNvPr>
          <p:cNvSpPr/>
          <p:nvPr/>
        </p:nvSpPr>
        <p:spPr>
          <a:xfrm>
            <a:off x="3661762" y="3641527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5F215B-088F-A248-B052-EE942BFFB3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610" y="4786980"/>
            <a:ext cx="4424410" cy="1420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EE1CB5-6BF8-984B-B247-0680FAE88C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8" y="4612473"/>
            <a:ext cx="2654918" cy="176994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805784F5-6D77-BC40-95BF-3D4CD1EC0A74}"/>
              </a:ext>
            </a:extLst>
          </p:cNvPr>
          <p:cNvSpPr/>
          <p:nvPr/>
        </p:nvSpPr>
        <p:spPr>
          <a:xfrm>
            <a:off x="3661762" y="5309466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6EC07-CAF8-5245-A475-93D0D7AD39F7}"/>
              </a:ext>
            </a:extLst>
          </p:cNvPr>
          <p:cNvSpPr/>
          <p:nvPr/>
        </p:nvSpPr>
        <p:spPr>
          <a:xfrm>
            <a:off x="45377" y="3117996"/>
            <a:ext cx="9144000" cy="332303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40C7AC-1B12-BF40-B97C-F9405AE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3: Determine protein interactions that differ between WT and LXRA mutant mice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8812B-EB75-1141-A7B1-8B600AADD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27" y="1348814"/>
            <a:ext cx="1688026" cy="1649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C25E9-4200-E54E-83C5-132B223D8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188" y="1182593"/>
            <a:ext cx="2438400" cy="1816100"/>
          </a:xfrm>
          <a:prstGeom prst="rect">
            <a:avLst/>
          </a:prstGeom>
        </p:spPr>
      </p:pic>
      <p:sp>
        <p:nvSpPr>
          <p:cNvPr id="9" name="Plus 8">
            <a:extLst>
              <a:ext uri="{FF2B5EF4-FFF2-40B4-BE49-F238E27FC236}">
                <a16:creationId xmlns:a16="http://schemas.microsoft.com/office/drawing/2014/main" id="{0DA68810-DA1D-7F40-9D75-3D2BC3D9E9C6}"/>
              </a:ext>
            </a:extLst>
          </p:cNvPr>
          <p:cNvSpPr/>
          <p:nvPr/>
        </p:nvSpPr>
        <p:spPr>
          <a:xfrm>
            <a:off x="2191871" y="1828800"/>
            <a:ext cx="300317" cy="40341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1A3984C-25D0-3045-A236-9353D1DC3D6A}"/>
              </a:ext>
            </a:extLst>
          </p:cNvPr>
          <p:cNvSpPr/>
          <p:nvPr/>
        </p:nvSpPr>
        <p:spPr>
          <a:xfrm>
            <a:off x="5083688" y="1856255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03EA75-FFC8-154C-A960-587CA89BFD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292" y="1283128"/>
            <a:ext cx="2739418" cy="1615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7C9710-AEF2-6C43-8330-F8F547EF11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44" y="3119569"/>
            <a:ext cx="2079817" cy="1419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CCB6AB-5B4F-DD4C-8C3B-81EF25543A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82" y="3189260"/>
            <a:ext cx="2835086" cy="1423213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1D17391B-DFDE-684D-8856-4C14E22A6423}"/>
              </a:ext>
            </a:extLst>
          </p:cNvPr>
          <p:cNvSpPr/>
          <p:nvPr/>
        </p:nvSpPr>
        <p:spPr>
          <a:xfrm>
            <a:off x="3661762" y="3641527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5F215B-088F-A248-B052-EE942BFFB3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610" y="4786980"/>
            <a:ext cx="4424410" cy="1420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EE1CB5-6BF8-984B-B247-0680FAE88C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8" y="4612473"/>
            <a:ext cx="2654918" cy="176994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805784F5-6D77-BC40-95BF-3D4CD1EC0A74}"/>
              </a:ext>
            </a:extLst>
          </p:cNvPr>
          <p:cNvSpPr/>
          <p:nvPr/>
        </p:nvSpPr>
        <p:spPr>
          <a:xfrm>
            <a:off x="3661762" y="5309466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6EC07-CAF8-5245-A475-93D0D7AD39F7}"/>
              </a:ext>
            </a:extLst>
          </p:cNvPr>
          <p:cNvSpPr/>
          <p:nvPr/>
        </p:nvSpPr>
        <p:spPr>
          <a:xfrm>
            <a:off x="45377" y="4539444"/>
            <a:ext cx="9144000" cy="190158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D5392E-ED5C-454D-AF96-DC3ED1F37428}"/>
              </a:ext>
            </a:extLst>
          </p:cNvPr>
          <p:cNvSpPr/>
          <p:nvPr/>
        </p:nvSpPr>
        <p:spPr>
          <a:xfrm>
            <a:off x="27134" y="1222962"/>
            <a:ext cx="9144000" cy="190158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3FAA-2CDA-E049-A987-B09340A5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" y="-154319"/>
            <a:ext cx="9127191" cy="1325563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Multiple Sclerosis (MS)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A5EAA-74F1-C44D-A72F-428F6E06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08" y="883159"/>
            <a:ext cx="2213974" cy="5184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E7AD1-6F53-1844-9055-287631403006}"/>
              </a:ext>
            </a:extLst>
          </p:cNvPr>
          <p:cNvSpPr txBox="1"/>
          <p:nvPr/>
        </p:nvSpPr>
        <p:spPr>
          <a:xfrm>
            <a:off x="0" y="6334780"/>
            <a:ext cx="923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 autoimmune disorder that attacks myelin sheaths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A5EAA-74F1-C44D-A72F-428F6E060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012" y="883159"/>
            <a:ext cx="2917436" cy="5184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069" y="3089400"/>
            <a:ext cx="2542156" cy="14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40C7AC-1B12-BF40-B97C-F9405AE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3: Determine protein interactions that differ between WT and LXRA mutant mice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8812B-EB75-1141-A7B1-8B600AADD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27" y="1348814"/>
            <a:ext cx="1688026" cy="1649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C25E9-4200-E54E-83C5-132B223D8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188" y="1182593"/>
            <a:ext cx="2438400" cy="1816100"/>
          </a:xfrm>
          <a:prstGeom prst="rect">
            <a:avLst/>
          </a:prstGeom>
        </p:spPr>
      </p:pic>
      <p:sp>
        <p:nvSpPr>
          <p:cNvPr id="9" name="Plus 8">
            <a:extLst>
              <a:ext uri="{FF2B5EF4-FFF2-40B4-BE49-F238E27FC236}">
                <a16:creationId xmlns:a16="http://schemas.microsoft.com/office/drawing/2014/main" id="{0DA68810-DA1D-7F40-9D75-3D2BC3D9E9C6}"/>
              </a:ext>
            </a:extLst>
          </p:cNvPr>
          <p:cNvSpPr/>
          <p:nvPr/>
        </p:nvSpPr>
        <p:spPr>
          <a:xfrm>
            <a:off x="2191871" y="1828800"/>
            <a:ext cx="300317" cy="40341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1A3984C-25D0-3045-A236-9353D1DC3D6A}"/>
              </a:ext>
            </a:extLst>
          </p:cNvPr>
          <p:cNvSpPr/>
          <p:nvPr/>
        </p:nvSpPr>
        <p:spPr>
          <a:xfrm>
            <a:off x="5083688" y="1856255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03EA75-FFC8-154C-A960-587CA89BFD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292" y="1283128"/>
            <a:ext cx="2739418" cy="1615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7C9710-AEF2-6C43-8330-F8F547EF11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44" y="3119569"/>
            <a:ext cx="2079817" cy="1419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CCB6AB-5B4F-DD4C-8C3B-81EF25543A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82" y="3189260"/>
            <a:ext cx="2835086" cy="1423213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1D17391B-DFDE-684D-8856-4C14E22A6423}"/>
              </a:ext>
            </a:extLst>
          </p:cNvPr>
          <p:cNvSpPr/>
          <p:nvPr/>
        </p:nvSpPr>
        <p:spPr>
          <a:xfrm>
            <a:off x="3661762" y="3641527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5F215B-088F-A248-B052-EE942BFFB3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610" y="4786980"/>
            <a:ext cx="4424410" cy="1420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EE1CB5-6BF8-984B-B247-0680FAE88C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8" y="4612473"/>
            <a:ext cx="2654918" cy="176994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805784F5-6D77-BC40-95BF-3D4CD1EC0A74}"/>
              </a:ext>
            </a:extLst>
          </p:cNvPr>
          <p:cNvSpPr/>
          <p:nvPr/>
        </p:nvSpPr>
        <p:spPr>
          <a:xfrm>
            <a:off x="3661762" y="5309466"/>
            <a:ext cx="591670" cy="3759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D1467F-B685-A744-93F8-E8AF66CACBAE}"/>
              </a:ext>
            </a:extLst>
          </p:cNvPr>
          <p:cNvSpPr txBox="1"/>
          <p:nvPr/>
        </p:nvSpPr>
        <p:spPr>
          <a:xfrm>
            <a:off x="54268" y="6441026"/>
            <a:ext cx="908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Hypothesis:  LXRA interacts with genes involved in lipid homeostasis in WT but not mutant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6EC07-CAF8-5245-A475-93D0D7AD39F7}"/>
              </a:ext>
            </a:extLst>
          </p:cNvPr>
          <p:cNvSpPr/>
          <p:nvPr/>
        </p:nvSpPr>
        <p:spPr>
          <a:xfrm>
            <a:off x="27134" y="3138881"/>
            <a:ext cx="9144000" cy="147359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D5392E-ED5C-454D-AF96-DC3ED1F37428}"/>
              </a:ext>
            </a:extLst>
          </p:cNvPr>
          <p:cNvSpPr/>
          <p:nvPr/>
        </p:nvSpPr>
        <p:spPr>
          <a:xfrm>
            <a:off x="27134" y="1222962"/>
            <a:ext cx="9144000" cy="190158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71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DA98-F39D-0544-8018-E1347E68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15" y="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92716-CF1D-5D44-9EF9-4F424A84A3C3}"/>
              </a:ext>
            </a:extLst>
          </p:cNvPr>
          <p:cNvSpPr txBox="1"/>
          <p:nvPr/>
        </p:nvSpPr>
        <p:spPr>
          <a:xfrm>
            <a:off x="808849" y="5472953"/>
            <a:ext cx="7391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Determine the role of LXRA in Vitamin D deficiency in MS patients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Determine if LXRA targeting is a possible drug therapy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48469-76A7-824D-95CF-79AAF86B7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68" y="1937496"/>
            <a:ext cx="3777509" cy="243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09696-46A0-AF4E-9119-11B0826723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341" y="1797983"/>
            <a:ext cx="4067736" cy="2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8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98" y="-122008"/>
            <a:ext cx="7886700" cy="1325563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Multiple Sclerosis and LXRA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868" y="290995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Demyelination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6076" y="309821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Aim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0356" y="612077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Aim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6076" y="612077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Aim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A5EAA-74F1-C44D-A72F-428F6E06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9"/>
          <a:stretch/>
        </p:blipFill>
        <p:spPr>
          <a:xfrm>
            <a:off x="1024948" y="1266929"/>
            <a:ext cx="1636202" cy="1623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98C95-2958-384E-842A-D4C6D2D855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240" y="1117901"/>
            <a:ext cx="2631702" cy="1976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B44250-3FF8-8548-8A5B-B0FEFC1315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1" y="3635658"/>
            <a:ext cx="3055356" cy="2323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34BEC-5460-104B-8016-70C4E090E4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542" y="3722152"/>
            <a:ext cx="2984212" cy="22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2BFC-9C92-A84F-BEAE-083ED78A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21" y="0"/>
            <a:ext cx="78867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6219A-002B-7A46-820E-DBA7A7B8C7AF}"/>
              </a:ext>
            </a:extLst>
          </p:cNvPr>
          <p:cNvSpPr txBox="1"/>
          <p:nvPr/>
        </p:nvSpPr>
        <p:spPr>
          <a:xfrm>
            <a:off x="188259" y="1707776"/>
            <a:ext cx="88212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https://karandikar.lab.uiowa.edu/eae-modeling-cd8-function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https://www.researchgate.net/figure/Analysis-of-Schwann-cell-myelination-in-TCF3-zebrafish-embryos-and-after-LRP6-knockdown_fig6_50351282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http://biotech-spain.com/en/articles/crispr-cas9-uses-for-zebrafish-targeted-mutagenesis-and-genome-editing/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http://www.jneurosci.org/content/28/44/11292/tab-figures-data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https://www.rna-seqblog.com/quality-assessment-and-control-of-tissue-specific-rna-seq-libraries/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http://www.norwestpest.com/pest-library/house-mouse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http://www.geneontology.org/page/go-citation-policy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https://www.elsevier.com/research-intelligence/campaigns/crispr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https://www.researchgate.net/figure/EM-shows-more-myelinated-axons-in-rhGas6-treated-mice-Relative-to-PBS-A-the-number-of_fig5_49726215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https://medicalxpress.com/news/2014-01-histological-sectioning-digital-3d-reconstruction.html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http://www.hanbio.net/en/services/item/528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https://chemistry.stackexchange.com/questions/74711/how-exactly-are-ions-in-a-mass-spectrometer-accelerated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https://www.quickanddirtytips.com/relationships/professional/how-to-deal-with-people-who-ask-lots-of-questions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https://www.illumina.com/areas-of-interest/genomics-in-drug-development/ngs-for-drug-development/rna-biomarker-discovery-profiling.html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https://betterhealthwhileaging.net/vitamin-d-healthy-aging-dose-faqs/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Wang, Z.,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Sadovnick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 D.,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Traboulsee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 L., Ross, J. P.,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Bernales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C. Q., Encarnacion, M., …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Vilariño-Güell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C. (2016). Nuclear receptor NR1H3 in familial multiple sclerosis.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Neuron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(5), 948–954. http://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/10.1016/j.neuron.2016.04.039</a:t>
            </a:r>
          </a:p>
        </p:txBody>
      </p:sp>
    </p:spTree>
    <p:extLst>
      <p:ext uri="{BB962C8B-B14F-4D97-AF65-F5344CB8AC3E}">
        <p14:creationId xmlns:p14="http://schemas.microsoft.com/office/powerpoint/2010/main" val="428027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5F5A-74D0-4D4F-9B7C-271D8452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1022E-CF5E-DA4D-B2DE-ECC012AC9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516" y="1816848"/>
            <a:ext cx="3234765" cy="41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3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72" y="-97211"/>
            <a:ext cx="7385193" cy="1325563"/>
          </a:xfrm>
        </p:spPr>
        <p:txBody>
          <a:bodyPr/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Myelin sheath composition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220" y="3637052"/>
            <a:ext cx="5548045" cy="2795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2220" y="3637052"/>
            <a:ext cx="3708971" cy="2795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1191" y="3554858"/>
            <a:ext cx="1952090" cy="2969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469204" y="1228352"/>
            <a:ext cx="2792859" cy="2082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068" y="1228352"/>
            <a:ext cx="2393879" cy="2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3FAA-2CDA-E049-A987-B09340A5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" y="-78626"/>
            <a:ext cx="9127191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Symptoms of 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B84462-506B-7E40-84EB-9EFDB4BC6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73" y="1018935"/>
            <a:ext cx="8601259" cy="5839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354" y="1409551"/>
            <a:ext cx="3143892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28527" y="1409551"/>
            <a:ext cx="3143892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00108" y="2344498"/>
            <a:ext cx="2691829" cy="115899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7545" y="2241758"/>
            <a:ext cx="2649021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0836" y="3636365"/>
            <a:ext cx="1919556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2104" y="4133775"/>
            <a:ext cx="2005172" cy="83220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610" y="5247182"/>
            <a:ext cx="1695237" cy="804297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E158-B75F-DD47-8A88-E5E08A91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973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hand experience</a:t>
            </a:r>
          </a:p>
        </p:txBody>
      </p:sp>
      <p:pic>
        <p:nvPicPr>
          <p:cNvPr id="7" name="Jenny Clip.mov">
            <a:hlinkClick r:id="" action="ppaction://media"/>
            <a:extLst>
              <a:ext uri="{FF2B5EF4-FFF2-40B4-BE49-F238E27FC236}">
                <a16:creationId xmlns:a16="http://schemas.microsoft.com/office/drawing/2014/main" id="{BF5A4B45-4CD6-A348-802B-74388B2AA0A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175" y="1825625"/>
            <a:ext cx="7615238" cy="4351338"/>
          </a:xfrm>
        </p:spPr>
      </p:pic>
    </p:spTree>
    <p:extLst>
      <p:ext uri="{BB962C8B-B14F-4D97-AF65-F5344CB8AC3E}">
        <p14:creationId xmlns:p14="http://schemas.microsoft.com/office/powerpoint/2010/main" val="35880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5C9A79-94A6-B04B-9DCE-6D710C42EE85}"/>
              </a:ext>
            </a:extLst>
          </p:cNvPr>
          <p:cNvSpPr/>
          <p:nvPr/>
        </p:nvSpPr>
        <p:spPr>
          <a:xfrm>
            <a:off x="6051172" y="4683215"/>
            <a:ext cx="3136427" cy="2178424"/>
          </a:xfrm>
          <a:prstGeom prst="rect">
            <a:avLst/>
          </a:prstGeom>
          <a:solidFill>
            <a:schemeClr val="dk1">
              <a:alpha val="2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2CD9B-8DF5-4E4D-A873-A7DAED12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632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900" b="1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associated gene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A16FE6-6086-E74E-A421-504D03178966}"/>
              </a:ext>
            </a:extLst>
          </p:cNvPr>
          <p:cNvSpPr/>
          <p:nvPr/>
        </p:nvSpPr>
        <p:spPr>
          <a:xfrm>
            <a:off x="0" y="4679576"/>
            <a:ext cx="3025586" cy="21784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061FF0-779C-2244-A887-28EDF64F87E8}"/>
              </a:ext>
            </a:extLst>
          </p:cNvPr>
          <p:cNvSpPr/>
          <p:nvPr/>
        </p:nvSpPr>
        <p:spPr>
          <a:xfrm>
            <a:off x="3025586" y="4679576"/>
            <a:ext cx="3025586" cy="217842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93EEE-26CF-5446-93C3-29840BAC8602}"/>
              </a:ext>
            </a:extLst>
          </p:cNvPr>
          <p:cNvSpPr txBox="1"/>
          <p:nvPr/>
        </p:nvSpPr>
        <p:spPr>
          <a:xfrm>
            <a:off x="388126" y="485438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Biological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E9F02-ACB5-1A4A-AB67-F60F1AC7E2B5}"/>
              </a:ext>
            </a:extLst>
          </p:cNvPr>
          <p:cNvSpPr txBox="1"/>
          <p:nvPr/>
        </p:nvSpPr>
        <p:spPr>
          <a:xfrm>
            <a:off x="3388064" y="485438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Molecular Function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50798-9648-DE41-9E27-6AB6FF097FE4}"/>
              </a:ext>
            </a:extLst>
          </p:cNvPr>
          <p:cNvSpPr txBox="1"/>
          <p:nvPr/>
        </p:nvSpPr>
        <p:spPr>
          <a:xfrm>
            <a:off x="6430598" y="485438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Cellular Component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6461DE-9E7D-2347-BD4F-B81BA54ADE57}"/>
              </a:ext>
            </a:extLst>
          </p:cNvPr>
          <p:cNvSpPr txBox="1"/>
          <p:nvPr/>
        </p:nvSpPr>
        <p:spPr>
          <a:xfrm>
            <a:off x="7101168" y="5626841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Nucleus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0FDD62-9046-2C45-998B-EF552B91AF2B}"/>
              </a:ext>
            </a:extLst>
          </p:cNvPr>
          <p:cNvSpPr txBox="1"/>
          <p:nvPr/>
        </p:nvSpPr>
        <p:spPr>
          <a:xfrm>
            <a:off x="570868" y="5398532"/>
            <a:ext cx="188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Lipid Homeostasis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Inflammation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Innate Immunity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A534AA-FED6-434C-B99F-4CA6943277D0}"/>
              </a:ext>
            </a:extLst>
          </p:cNvPr>
          <p:cNvSpPr txBox="1"/>
          <p:nvPr/>
        </p:nvSpPr>
        <p:spPr>
          <a:xfrm>
            <a:off x="3585233" y="5411398"/>
            <a:ext cx="19062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DNA Binding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Protein Binding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Hormone Receptor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A5211A-5120-9240-8C29-4E8D2A09D0E5}"/>
              </a:ext>
            </a:extLst>
          </p:cNvPr>
          <p:cNvGrpSpPr/>
          <p:nvPr/>
        </p:nvGrpSpPr>
        <p:grpSpPr>
          <a:xfrm>
            <a:off x="487456" y="1408665"/>
            <a:ext cx="8545703" cy="1589153"/>
            <a:chOff x="487456" y="1408665"/>
            <a:chExt cx="8545703" cy="15891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E2BF4D-8D8E-ED4E-A8DC-62674E1DE227}"/>
                </a:ext>
              </a:extLst>
            </p:cNvPr>
            <p:cNvGrpSpPr/>
            <p:nvPr/>
          </p:nvGrpSpPr>
          <p:grpSpPr>
            <a:xfrm>
              <a:off x="487456" y="1425389"/>
              <a:ext cx="8545703" cy="1572429"/>
              <a:chOff x="487456" y="1788458"/>
              <a:chExt cx="8545703" cy="157242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D0DB194-8CE1-8F4B-8A85-A85C15928955}"/>
                  </a:ext>
                </a:extLst>
              </p:cNvPr>
              <p:cNvGrpSpPr/>
              <p:nvPr/>
            </p:nvGrpSpPr>
            <p:grpSpPr>
              <a:xfrm>
                <a:off x="487456" y="1788458"/>
                <a:ext cx="7355542" cy="632013"/>
                <a:chOff x="2084293" y="1452282"/>
                <a:chExt cx="7355542" cy="632013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768B1652-4667-F14F-A253-015D49BA7B2B}"/>
                    </a:ext>
                  </a:extLst>
                </p:cNvPr>
                <p:cNvSpPr/>
                <p:nvPr/>
              </p:nvSpPr>
              <p:spPr>
                <a:xfrm>
                  <a:off x="2084293" y="1492623"/>
                  <a:ext cx="7355542" cy="443753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Hexagon 5">
                  <a:extLst>
                    <a:ext uri="{FF2B5EF4-FFF2-40B4-BE49-F238E27FC236}">
                      <a16:creationId xmlns:a16="http://schemas.microsoft.com/office/drawing/2014/main" id="{31F82D3C-DD6C-464D-8389-84088F7B078E}"/>
                    </a:ext>
                  </a:extLst>
                </p:cNvPr>
                <p:cNvSpPr/>
                <p:nvPr/>
              </p:nvSpPr>
              <p:spPr>
                <a:xfrm rot="5400000">
                  <a:off x="4030756" y="1492623"/>
                  <a:ext cx="524435" cy="443753"/>
                </a:xfrm>
                <a:prstGeom prst="hexagon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" name="Regular Pentagon 6">
                  <a:extLst>
                    <a:ext uri="{FF2B5EF4-FFF2-40B4-BE49-F238E27FC236}">
                      <a16:creationId xmlns:a16="http://schemas.microsoft.com/office/drawing/2014/main" id="{F598733C-0672-BB43-9CDF-83BC534DBD04}"/>
                    </a:ext>
                  </a:extLst>
                </p:cNvPr>
                <p:cNvSpPr/>
                <p:nvPr/>
              </p:nvSpPr>
              <p:spPr>
                <a:xfrm rot="10800000">
                  <a:off x="7389159" y="1452282"/>
                  <a:ext cx="1183341" cy="632013"/>
                </a:xfrm>
                <a:prstGeom prst="pentagon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33A9DF-C6D7-3E42-89B0-1A51E575D65A}"/>
                  </a:ext>
                </a:extLst>
              </p:cNvPr>
              <p:cNvSpPr txBox="1"/>
              <p:nvPr/>
            </p:nvSpPr>
            <p:spPr>
              <a:xfrm>
                <a:off x="7987552" y="1872442"/>
                <a:ext cx="10456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447 AA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2E6F59-60ED-0640-AE54-5F20ADD30D0E}"/>
                  </a:ext>
                </a:extLst>
              </p:cNvPr>
              <p:cNvSpPr txBox="1"/>
              <p:nvPr/>
            </p:nvSpPr>
            <p:spPr>
              <a:xfrm>
                <a:off x="2088266" y="2420471"/>
                <a:ext cx="12157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Zinc Finger Domain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7A2A77-00EF-824B-BBDA-77CFC1BE5F1C}"/>
                  </a:ext>
                </a:extLst>
              </p:cNvPr>
              <p:cNvSpPr txBox="1"/>
              <p:nvPr/>
            </p:nvSpPr>
            <p:spPr>
              <a:xfrm>
                <a:off x="5776122" y="2437557"/>
                <a:ext cx="12157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Ligand Binding Domain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A876ED-800E-6043-930D-FCEE6EB02F76}"/>
                </a:ext>
              </a:extLst>
            </p:cNvPr>
            <p:cNvSpPr txBox="1"/>
            <p:nvPr/>
          </p:nvSpPr>
          <p:spPr>
            <a:xfrm>
              <a:off x="3623985" y="1408665"/>
              <a:ext cx="1301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LXRA</a:t>
              </a:r>
            </a:p>
          </p:txBody>
        </p:sp>
      </p:grp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70F5575B-0538-6A4A-AFD8-E15EC49D66C3}"/>
              </a:ext>
            </a:extLst>
          </p:cNvPr>
          <p:cNvSpPr/>
          <p:nvPr/>
        </p:nvSpPr>
        <p:spPr>
          <a:xfrm>
            <a:off x="6939804" y="2299447"/>
            <a:ext cx="415738" cy="41685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F3994E79-C40E-8347-BEDA-422390072EE9}"/>
              </a:ext>
            </a:extLst>
          </p:cNvPr>
          <p:cNvSpPr/>
          <p:nvPr/>
        </p:nvSpPr>
        <p:spPr>
          <a:xfrm>
            <a:off x="5410842" y="2299446"/>
            <a:ext cx="415738" cy="41685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D363-52E6-0C4C-9F3E-6F7AFDBB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LXRA throughout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A43B8-EF30-864B-99BD-FA668A1568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176"/>
            <a:ext cx="9066749" cy="4963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DAB50C-785A-9F4B-878F-DB7001315998}"/>
              </a:ext>
            </a:extLst>
          </p:cNvPr>
          <p:cNvSpPr txBox="1"/>
          <p:nvPr/>
        </p:nvSpPr>
        <p:spPr>
          <a:xfrm>
            <a:off x="1411942" y="640798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 finger 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DCD3A-8258-1349-B001-FA3EABB115E2}"/>
              </a:ext>
            </a:extLst>
          </p:cNvPr>
          <p:cNvSpPr txBox="1"/>
          <p:nvPr/>
        </p:nvSpPr>
        <p:spPr>
          <a:xfrm>
            <a:off x="4424083" y="640798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Ligand binding domain</a:t>
            </a:r>
          </a:p>
        </p:txBody>
      </p:sp>
    </p:spTree>
    <p:extLst>
      <p:ext uri="{BB962C8B-B14F-4D97-AF65-F5344CB8AC3E}">
        <p14:creationId xmlns:p14="http://schemas.microsoft.com/office/powerpoint/2010/main" val="135668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61B9-4F8F-9145-AD47-2CCB0496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the phylogeny of LXRA?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F3088-9AFA-8948-9E5B-F5D90F53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77" y="1325563"/>
            <a:ext cx="7315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0291-2CC7-A54F-875A-16B0841C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896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zebrafish and mice?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07131-18FF-CB43-9EE0-A4AC5BF61280}"/>
              </a:ext>
            </a:extLst>
          </p:cNvPr>
          <p:cNvSpPr txBox="1"/>
          <p:nvPr/>
        </p:nvSpPr>
        <p:spPr>
          <a:xfrm>
            <a:off x="687668" y="4719917"/>
            <a:ext cx="2723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-Genetic similarity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-Transparent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-Quick development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-High throughput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-Can study myelination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44254-3026-6240-8AE6-FCA47AF647AB}"/>
              </a:ext>
            </a:extLst>
          </p:cNvPr>
          <p:cNvSpPr txBox="1"/>
          <p:nvPr/>
        </p:nvSpPr>
        <p:spPr>
          <a:xfrm>
            <a:off x="4914010" y="4719917"/>
            <a:ext cx="29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-Genetic similarity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-Disease model for demyelination (EAE)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-Can study myelination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46DCA-05D7-8A4D-AF38-B0B5385B6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6C9E2-3696-7345-9EAA-2707EF003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" y="22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62A6A-70C0-8C44-84B9-E14A1C91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30850"/>
            <a:ext cx="3775157" cy="159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C17EB6-F607-654A-B141-271D75A54C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62" y="1206597"/>
            <a:ext cx="2582829" cy="33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3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7475</TotalTime>
  <Words>666</Words>
  <Application>Microsoft Macintosh PowerPoint</Application>
  <PresentationFormat>On-screen Show (4:3)</PresentationFormat>
  <Paragraphs>94</Paragraphs>
  <Slides>24</Slides>
  <Notes>6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Multiple Sclerosis and liver X receptor alpha</vt:lpstr>
      <vt:lpstr>Multiple Sclerosis (MS)</vt:lpstr>
      <vt:lpstr>Myelin sheath composition</vt:lpstr>
      <vt:lpstr>Symptoms of MS</vt:lpstr>
      <vt:lpstr>First hand experience</vt:lpstr>
      <vt:lpstr>MS associated gene</vt:lpstr>
      <vt:lpstr>LXRA throughout time</vt:lpstr>
      <vt:lpstr>What is the phylogeny of LXRA?</vt:lpstr>
      <vt:lpstr>Why zebrafish and mice?</vt:lpstr>
      <vt:lpstr>What proteins does LXRA interact with?</vt:lpstr>
      <vt:lpstr>What is the overall goal?</vt:lpstr>
      <vt:lpstr>Aim 1: Identify important conserved amino acids for myelination</vt:lpstr>
      <vt:lpstr>Aim 1: Identify important conserved amino acids for myelination</vt:lpstr>
      <vt:lpstr>Aim 1: Identify important conserved amino acids for myelination</vt:lpstr>
      <vt:lpstr>Aim 2: Characterize differentially expressed genes in the CNS in LXRA deficient mice</vt:lpstr>
      <vt:lpstr>Aim 2: Characterize differentially expressed genes in the CNS in LXRA deficient mice</vt:lpstr>
      <vt:lpstr>Aim 2: Characterize differentially expressed genes in the CNS in LXRA deficient mice</vt:lpstr>
      <vt:lpstr>Aim 3: Determine protein interactions that differ between WT and LXRA mutant mice</vt:lpstr>
      <vt:lpstr>Aim 3: Determine protein interactions that differ between WT and LXRA mutant mice</vt:lpstr>
      <vt:lpstr>Aim 3: Determine protein interactions that differ between WT and LXRA mutant mice</vt:lpstr>
      <vt:lpstr>Future Directions</vt:lpstr>
      <vt:lpstr>Multiple Sclerosis and LXRA</vt:lpstr>
      <vt:lpstr>References</vt:lpstr>
      <vt:lpstr>Questions?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Sclerosis</dc:title>
  <dc:creator>Will Richards</dc:creator>
  <cp:lastModifiedBy>Will Richards</cp:lastModifiedBy>
  <cp:revision>55</cp:revision>
  <dcterms:created xsi:type="dcterms:W3CDTF">2018-04-05T22:54:14Z</dcterms:created>
  <dcterms:modified xsi:type="dcterms:W3CDTF">2018-05-04T17:29:42Z</dcterms:modified>
</cp:coreProperties>
</file>