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A2098-6A2D-A942-B9DC-2BAF858B291E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CE00-4CDA-2C44-899B-8F6D66508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what</a:t>
            </a:r>
            <a:r>
              <a:rPr lang="en-US" baseline="0" dirty="0" smtClean="0"/>
              <a:t> about the myelin sheath is important in LXRA (Lipid)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8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3A22-6ABC-4F43-AF9C-C9D141BC07BF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662" y="63616"/>
            <a:ext cx="8938517" cy="1828801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10CDFA-BFF6-914D-BD0B-D5DB465DB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19" y="0"/>
            <a:ext cx="10112188" cy="70785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1919" y="-15712"/>
            <a:ext cx="9626885" cy="973184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23BFDE-BBB2-0744-AE32-3B9B62B17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269" y="5778097"/>
            <a:ext cx="6858000" cy="3038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Richards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5" y="6199033"/>
            <a:ext cx="1813388" cy="610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AD8DF-4D58-C843-A65B-C6A912D7A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4610" y="-385239"/>
            <a:ext cx="10195063" cy="127909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Sclerosis and liver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 alpha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B41A0-507B-3149-9393-D4F0F887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 1: Identify important conserved amino acids for myelination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0A1024-15B5-CD42-9F54-65C716BEB0DB}"/>
              </a:ext>
            </a:extLst>
          </p:cNvPr>
          <p:cNvSpPr txBox="1"/>
          <p:nvPr/>
        </p:nvSpPr>
        <p:spPr>
          <a:xfrm>
            <a:off x="3375212" y="3818965"/>
            <a:ext cx="414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Finalize aim before adding to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901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B602A-8F91-7745-8647-F84BD213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74BFA4-68C9-6E41-AAFC-E27F163A9C9C}"/>
              </a:ext>
            </a:extLst>
          </p:cNvPr>
          <p:cNvSpPr txBox="1"/>
          <p:nvPr/>
        </p:nvSpPr>
        <p:spPr>
          <a:xfrm>
            <a:off x="1842247" y="2689412"/>
            <a:ext cx="448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Rework aim 2 before adding into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82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Multiple Sclerosis and LXRA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400" y="248634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Demyelination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368" y="420844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Aim 1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4893" y="40237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Aim 2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4893" y="24144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Aim 3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6A5EAA-74F1-C44D-A72F-428F6E06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769"/>
          <a:stretch/>
        </p:blipFill>
        <p:spPr>
          <a:xfrm>
            <a:off x="527198" y="1859143"/>
            <a:ext cx="1636202" cy="16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73FAA-2CDA-E049-A987-B09340A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" y="-154319"/>
            <a:ext cx="9127191" cy="1325563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Sclerosis (MS</a:t>
            </a: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6A5EAA-74F1-C44D-A72F-428F6E06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96"/>
          <a:stretch/>
        </p:blipFill>
        <p:spPr>
          <a:xfrm>
            <a:off x="457308" y="883159"/>
            <a:ext cx="2213974" cy="5184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1E7AD1-6F53-1844-9055-287631403006}"/>
              </a:ext>
            </a:extLst>
          </p:cNvPr>
          <p:cNvSpPr txBox="1"/>
          <p:nvPr/>
        </p:nvSpPr>
        <p:spPr>
          <a:xfrm>
            <a:off x="0" y="6334780"/>
            <a:ext cx="923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 autoimmune disorder that attacks myelin sheaths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6A5EAA-74F1-C44D-A72F-428F6E06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28"/>
          <a:stretch/>
        </p:blipFill>
        <p:spPr>
          <a:xfrm>
            <a:off x="5959012" y="883159"/>
            <a:ext cx="2917436" cy="5184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69" y="3089400"/>
            <a:ext cx="2542156" cy="14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72" y="-97211"/>
            <a:ext cx="7385193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Myelin sheath composition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46283"/>
          <a:stretch/>
        </p:blipFill>
        <p:spPr>
          <a:xfrm>
            <a:off x="1582220" y="3637052"/>
            <a:ext cx="5548045" cy="2795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2220" y="3637052"/>
            <a:ext cx="3708971" cy="2795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1191" y="3554858"/>
            <a:ext cx="1952090" cy="2969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8" r="-1" b="59982"/>
          <a:stretch/>
        </p:blipFill>
        <p:spPr>
          <a:xfrm>
            <a:off x="1469204" y="1228352"/>
            <a:ext cx="2792859" cy="2082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r="53478" b="59982"/>
          <a:stretch/>
        </p:blipFill>
        <p:spPr>
          <a:xfrm>
            <a:off x="4352068" y="1228352"/>
            <a:ext cx="2393879" cy="2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73FAA-2CDA-E049-A987-B09340A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" y="-78626"/>
            <a:ext cx="9127191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B84462-506B-7E40-84EB-9EFDB4BC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3" y="1018935"/>
            <a:ext cx="8601259" cy="5839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354" y="1409551"/>
            <a:ext cx="3143892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28527" y="1409551"/>
            <a:ext cx="3143892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00108" y="2344498"/>
            <a:ext cx="2691829" cy="115899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7545" y="2241758"/>
            <a:ext cx="2649021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0836" y="3636365"/>
            <a:ext cx="1919556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2104" y="4133775"/>
            <a:ext cx="2005172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610" y="5247182"/>
            <a:ext cx="1695237" cy="80429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5C9A79-94A6-B04B-9DCE-6D710C42EE85}"/>
              </a:ext>
            </a:extLst>
          </p:cNvPr>
          <p:cNvSpPr/>
          <p:nvPr/>
        </p:nvSpPr>
        <p:spPr>
          <a:xfrm>
            <a:off x="6051172" y="4683215"/>
            <a:ext cx="3136427" cy="2178424"/>
          </a:xfrm>
          <a:prstGeom prst="rect">
            <a:avLst/>
          </a:prstGeom>
          <a:solidFill>
            <a:schemeClr val="dk1">
              <a:alpha val="2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2CD9B-8DF5-4E4D-A873-A7DAED12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632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900" b="1" smtClean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en-US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gene</a:t>
            </a:r>
            <a:endParaRPr lang="en-US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CE2BF4D-8D8E-ED4E-A8DC-62674E1DE227}"/>
              </a:ext>
            </a:extLst>
          </p:cNvPr>
          <p:cNvGrpSpPr/>
          <p:nvPr/>
        </p:nvGrpSpPr>
        <p:grpSpPr>
          <a:xfrm>
            <a:off x="487456" y="1425389"/>
            <a:ext cx="8545703" cy="1572429"/>
            <a:chOff x="487456" y="1788458"/>
            <a:chExt cx="8545703" cy="15724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D0DB194-8CE1-8F4B-8A85-A85C15928955}"/>
                </a:ext>
              </a:extLst>
            </p:cNvPr>
            <p:cNvGrpSpPr/>
            <p:nvPr/>
          </p:nvGrpSpPr>
          <p:grpSpPr>
            <a:xfrm>
              <a:off x="487456" y="1788458"/>
              <a:ext cx="7355542" cy="632013"/>
              <a:chOff x="2084293" y="1452282"/>
              <a:chExt cx="7355542" cy="632013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768B1652-4667-F14F-A253-015D49BA7B2B}"/>
                  </a:ext>
                </a:extLst>
              </p:cNvPr>
              <p:cNvSpPr/>
              <p:nvPr/>
            </p:nvSpPr>
            <p:spPr>
              <a:xfrm>
                <a:off x="2084293" y="1492623"/>
                <a:ext cx="7355542" cy="4437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xmlns="" id="{31F82D3C-DD6C-464D-8389-84088F7B078E}"/>
                  </a:ext>
                </a:extLst>
              </p:cNvPr>
              <p:cNvSpPr/>
              <p:nvPr/>
            </p:nvSpPr>
            <p:spPr>
              <a:xfrm rot="5400000">
                <a:off x="4030756" y="1492623"/>
                <a:ext cx="524435" cy="443753"/>
              </a:xfrm>
              <a:prstGeom prst="hexagon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Regular Pentagon 6">
                <a:extLst>
                  <a:ext uri="{FF2B5EF4-FFF2-40B4-BE49-F238E27FC236}">
                    <a16:creationId xmlns:a16="http://schemas.microsoft.com/office/drawing/2014/main" xmlns="" id="{F598733C-0672-BB43-9CDF-83BC534DBD04}"/>
                  </a:ext>
                </a:extLst>
              </p:cNvPr>
              <p:cNvSpPr/>
              <p:nvPr/>
            </p:nvSpPr>
            <p:spPr>
              <a:xfrm rot="10800000">
                <a:off x="7389159" y="1452282"/>
                <a:ext cx="1183341" cy="632013"/>
              </a:xfrm>
              <a:prstGeom prst="pent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33A9DF-C6D7-3E42-89B0-1A51E575D65A}"/>
                </a:ext>
              </a:extLst>
            </p:cNvPr>
            <p:cNvSpPr txBox="1"/>
            <p:nvPr/>
          </p:nvSpPr>
          <p:spPr>
            <a:xfrm>
              <a:off x="7987552" y="1872442"/>
              <a:ext cx="10456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447 AA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A2E6F59-60ED-0640-AE54-5F20ADD30D0E}"/>
                </a:ext>
              </a:extLst>
            </p:cNvPr>
            <p:cNvSpPr txBox="1"/>
            <p:nvPr/>
          </p:nvSpPr>
          <p:spPr>
            <a:xfrm>
              <a:off x="2088266" y="2420471"/>
              <a:ext cx="1215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Zinc Finger Domain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67A2A77-00EF-824B-BBDA-77CFC1BE5F1C}"/>
                </a:ext>
              </a:extLst>
            </p:cNvPr>
            <p:cNvSpPr txBox="1"/>
            <p:nvPr/>
          </p:nvSpPr>
          <p:spPr>
            <a:xfrm>
              <a:off x="5776122" y="2437557"/>
              <a:ext cx="1215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Ligand Binding Domain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1A16FE6-6086-E74E-A421-504D03178966}"/>
              </a:ext>
            </a:extLst>
          </p:cNvPr>
          <p:cNvSpPr/>
          <p:nvPr/>
        </p:nvSpPr>
        <p:spPr>
          <a:xfrm>
            <a:off x="0" y="4679576"/>
            <a:ext cx="3025586" cy="21784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5061FF0-779C-2244-A887-28EDF64F87E8}"/>
              </a:ext>
            </a:extLst>
          </p:cNvPr>
          <p:cNvSpPr/>
          <p:nvPr/>
        </p:nvSpPr>
        <p:spPr>
          <a:xfrm>
            <a:off x="3025586" y="4679576"/>
            <a:ext cx="3025586" cy="217842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393EEE-26CF-5446-93C3-29840BAC8602}"/>
              </a:ext>
            </a:extLst>
          </p:cNvPr>
          <p:cNvSpPr txBox="1"/>
          <p:nvPr/>
        </p:nvSpPr>
        <p:spPr>
          <a:xfrm>
            <a:off x="388126" y="485438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2E9F02-ACB5-1A4A-AB67-F60F1AC7E2B5}"/>
              </a:ext>
            </a:extLst>
          </p:cNvPr>
          <p:cNvSpPr txBox="1"/>
          <p:nvPr/>
        </p:nvSpPr>
        <p:spPr>
          <a:xfrm>
            <a:off x="3388064" y="485438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5B50798-9648-DE41-9E27-6AB6FF097FE4}"/>
              </a:ext>
            </a:extLst>
          </p:cNvPr>
          <p:cNvSpPr txBox="1"/>
          <p:nvPr/>
        </p:nvSpPr>
        <p:spPr>
          <a:xfrm>
            <a:off x="6430598" y="485438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6461DE-9E7D-2347-BD4F-B81BA54ADE57}"/>
              </a:ext>
            </a:extLst>
          </p:cNvPr>
          <p:cNvSpPr txBox="1"/>
          <p:nvPr/>
        </p:nvSpPr>
        <p:spPr>
          <a:xfrm>
            <a:off x="7101168" y="5626841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Nucleus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0FDD62-9046-2C45-998B-EF552B91AF2B}"/>
              </a:ext>
            </a:extLst>
          </p:cNvPr>
          <p:cNvSpPr txBox="1"/>
          <p:nvPr/>
        </p:nvSpPr>
        <p:spPr>
          <a:xfrm>
            <a:off x="570868" y="5398532"/>
            <a:ext cx="188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Lipid Homeostasis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Inflammation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Innate Immunity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A534AA-FED6-434C-B99F-4CA6943277D0}"/>
              </a:ext>
            </a:extLst>
          </p:cNvPr>
          <p:cNvSpPr txBox="1"/>
          <p:nvPr/>
        </p:nvSpPr>
        <p:spPr>
          <a:xfrm>
            <a:off x="3585233" y="5411398"/>
            <a:ext cx="19062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DNA Binding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Protein Binding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Hormone Receptor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CA876ED-800E-6043-930D-FCEE6EB02F76}"/>
              </a:ext>
            </a:extLst>
          </p:cNvPr>
          <p:cNvSpPr txBox="1"/>
          <p:nvPr/>
        </p:nvSpPr>
        <p:spPr>
          <a:xfrm>
            <a:off x="3623985" y="140866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LXRA</a:t>
            </a:r>
          </a:p>
        </p:txBody>
      </p:sp>
    </p:spTree>
    <p:extLst>
      <p:ext uri="{BB962C8B-B14F-4D97-AF65-F5344CB8AC3E}">
        <p14:creationId xmlns:p14="http://schemas.microsoft.com/office/powerpoint/2010/main" val="32432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FD363-52E6-0C4C-9F3E-6F7AFDBB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LXRA throughout time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EA43B8-EF30-864B-99BD-FA668A15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9066749" cy="49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A61B9-4F8F-9145-AD47-2CCB0496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phylogeny of LXRA?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3F3088-9AFA-8948-9E5B-F5D90F53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7" y="1325563"/>
            <a:ext cx="7315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47921-7EFF-5944-A1C2-87C4D454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proteins does LXRA interact with?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A6C0CC-10DC-F242-A912-B2CA8BA3BD2D}"/>
              </a:ext>
            </a:extLst>
          </p:cNvPr>
          <p:cNvSpPr txBox="1"/>
          <p:nvPr/>
        </p:nvSpPr>
        <p:spPr>
          <a:xfrm>
            <a:off x="1949824" y="2474259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Finish later</a:t>
            </a:r>
          </a:p>
        </p:txBody>
      </p:sp>
    </p:spTree>
    <p:extLst>
      <p:ext uri="{BB962C8B-B14F-4D97-AF65-F5344CB8AC3E}">
        <p14:creationId xmlns:p14="http://schemas.microsoft.com/office/powerpoint/2010/main" val="21166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E4010-4962-1941-ACDB-C8A01285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4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the primary goal?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FFDCA5-CF83-6A43-AEC6-8A7B9AB222D1}"/>
              </a:ext>
            </a:extLst>
          </p:cNvPr>
          <p:cNvSpPr txBox="1"/>
          <p:nvPr/>
        </p:nvSpPr>
        <p:spPr>
          <a:xfrm>
            <a:off x="3455894" y="4585447"/>
            <a:ext cx="18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image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DF9682-BD33-F940-8714-FC1893274310}"/>
              </a:ext>
            </a:extLst>
          </p:cNvPr>
          <p:cNvSpPr txBox="1"/>
          <p:nvPr/>
        </p:nvSpPr>
        <p:spPr>
          <a:xfrm>
            <a:off x="1100762" y="1775012"/>
            <a:ext cx="658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understand the role LXRA has in myelination of nerves.</a:t>
            </a:r>
          </a:p>
        </p:txBody>
      </p:sp>
    </p:spTree>
    <p:extLst>
      <p:ext uri="{BB962C8B-B14F-4D97-AF65-F5344CB8AC3E}">
        <p14:creationId xmlns:p14="http://schemas.microsoft.com/office/powerpoint/2010/main" val="187104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155</Words>
  <Application>Microsoft Macintosh PowerPoint</Application>
  <PresentationFormat>On-screen Show (4:3)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Multiple Sclerosis and liver X receptor alpha</vt:lpstr>
      <vt:lpstr>Multiple Sclerosis (MS)</vt:lpstr>
      <vt:lpstr>Myelin sheath composition</vt:lpstr>
      <vt:lpstr>Symptoms of MS</vt:lpstr>
      <vt:lpstr>MS associated gene</vt:lpstr>
      <vt:lpstr>LXRA throughout time</vt:lpstr>
      <vt:lpstr>What is the phylogeny of LXRA?</vt:lpstr>
      <vt:lpstr>What proteins does LXRA interact with?</vt:lpstr>
      <vt:lpstr>What is the primary goal?</vt:lpstr>
      <vt:lpstr>Aim 1: Identify important conserved amino acids for myelination</vt:lpstr>
      <vt:lpstr>Aim 2</vt:lpstr>
      <vt:lpstr>Multiple Sclerosis and LXRA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Sclerosis</dc:title>
  <dc:creator>Will Richards</dc:creator>
  <cp:lastModifiedBy>Microsoft Office User</cp:lastModifiedBy>
  <cp:revision>23</cp:revision>
  <dcterms:created xsi:type="dcterms:W3CDTF">2018-04-05T22:54:14Z</dcterms:created>
  <dcterms:modified xsi:type="dcterms:W3CDTF">2018-04-12T21:57:52Z</dcterms:modified>
</cp:coreProperties>
</file>